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4" roundtripDataSignature="AMtx7mhZXsqGcx7/boYdbL8+U7dBz/2pm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4" Type="http://customschemas.google.com/relationships/presentationmetadata" Target="meta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Hello hello!  How is everyone doing today?  I want to kick things off by thanking KubeCon and CloudNativeCon for having me here today in LA for my first conference talk!  My name is Rachel Sheikh, and I’m a software engineer at Twitter, where I work on all of Twitter’s live audio and video services and products, including our newest offering Twitter Spaces, which is a conversational tool that allows users to communicate with each other in a setting very similar to a conference panel.  Today, I’ll be talking about a little project I built last year called Movienight.  Today’s talk is meant for all audiences, so I’ll be staying fairly high level.  I’ll be going over what Movienight is, what WebRTC is, how I used WebRTC, how I used Kubernetes, and my core takeaways and learnings that you can learn from if you ever want to follow in my footsteps!  So let’s go ahead and kick it off</a:t>
            </a:r>
            <a:endParaRPr/>
          </a:p>
        </p:txBody>
      </p:sp>
      <p:sp>
        <p:nvSpPr>
          <p:cNvPr id="81" name="Google Shape;8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 what is Movienight?  I really like movies and tv shows, and I especially like watching them with my friends and family.  Last year at the start of quarantine however, it became difficult to continue doing so when we couldn’t see each other in person.  And it’s always a hassle trying to watch things over a computer while trying to sync things up over a phone call so you can simulate in-person watching.  This pain is what inspired Movienight.  I wanted to create a solution where you could, as a host, start watching a video and have other people join into your viewing session to watch it together in near-real-time.  This involves giving someone the driver seat over controlling where the watch party is at in the show, controlling who is </a:t>
            </a:r>
            <a:r>
              <a:rPr lang="en-US"/>
              <a:t>allowed</a:t>
            </a:r>
            <a:r>
              <a:rPr lang="en-US"/>
              <a:t> to access, and making sure the process is seamless enough that you can just start it on your laptops and leave it.  Similar offerings in this space include the </a:t>
            </a:r>
            <a:r>
              <a:rPr lang="en-US"/>
              <a:t>chrome</a:t>
            </a:r>
            <a:r>
              <a:rPr lang="en-US"/>
              <a:t> extension, Netflix Party, or Disney Plus’ Groupwatch</a:t>
            </a:r>
            <a:endParaRPr/>
          </a:p>
        </p:txBody>
      </p:sp>
      <p:sp>
        <p:nvSpPr>
          <p:cNvPr id="88" name="Google Shape;8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f1ca2ccbe8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 let’s break down the core technology I used to build Movienight, WebRTC.  WebRTC is an open-source framework, created by Google, that enables the creation of peer-to-peer connections for real-time data sharing.  WebRTC has a few key terms that we can review before jumping into how I used it, so let’s break them down.  The first being Session Description Protocol, or SDP, which holds a lot of metadata about your end of the session.  This metadata can include your audio and video codecs, your ICE candidates, which we’ll get into in a second, and other key data points needed to maintain a connection between two peers.  When the host starts a Movienight session, they create an SDP offer.  When a viewer joins, they send an SDP answer.  These are coordinated through the Signaling server, which handles the handshake between the peers within WebRTC.</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However, firewalls are a thing, and your ip address is constantly changing, so this is where Interactive Connectivity Establishment, or ICE, comes into play.  Each peer in the WebRTC environment generate their own list of ICE candidates, which are just public-facing IP/Port pairs that other peers can use to connect with them.  WebRTC handles this process through the use of a STUN server, which goes through the lists of ICE candidates, and calculates the correct IP/Port pairs to use when establishing the peer-to-peer connections.  For most small projects like Movienight, this was good enough.  The STUN server makes the connection, and allows for the video data to flow between the connected ports via TCP.  However, there are instances where STUN won’t be able to make a successful connection.  This is where you would look to implement a TURN server, which have public addresses that all peers can connect to, and </a:t>
            </a:r>
            <a:r>
              <a:rPr lang="en-US"/>
              <a:t>facilitate</a:t>
            </a:r>
            <a:r>
              <a:rPr lang="en-US"/>
              <a:t> the streaming of video data via UDP or TCP.</a:t>
            </a:r>
            <a:endParaRPr/>
          </a:p>
        </p:txBody>
      </p:sp>
      <p:sp>
        <p:nvSpPr>
          <p:cNvPr id="104" name="Google Shape;104;gf1ca2ccbe8_0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f1ca2ccbe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 why did I want to use WebRTC?  First and foremost, Movienight was a side project, and we all use side projects to learn cool technologies, so that was an important part to me.  But beyond that, WebRTC seemed like a really compelling tool for streaming out to a virtual room in real-time, which was what I was looking for when it comes to watching shows with people.  There was also an avid WebRTC community to fall back on when I had questions about setting things up, so it was super easy to learn the ins and outs of the technology.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 let’s jump into how I built it.  First, I created a simple webcam to webcam project.  This helped me set up a signaling server in Firebase, where I could create the SDP offer and answer mechanism, with an RTCPeerConnection.  This is how I created the initial handshake on my same system.  Next, I set up a connection to a STUN server using one of Google’s free STUN resources.  This opened up connecting between different peers across the network.  After that, it was a simple change to switch from a bidirectional webcam capture to a window capture using OBS as a media stream.  And that was it!  I had a single session WebRTC-enabled streaming platform up and running, and I was able to put it to the test with a friend.</a:t>
            </a:r>
            <a:endParaRPr/>
          </a:p>
        </p:txBody>
      </p:sp>
      <p:sp>
        <p:nvSpPr>
          <p:cNvPr id="111" name="Google Shape;111;gf1ca2ccbe8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f1ca2ccbe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It’s one thing to build a </a:t>
            </a:r>
            <a:r>
              <a:rPr lang="en-US"/>
              <a:t>single</a:t>
            </a:r>
            <a:r>
              <a:rPr lang="en-US"/>
              <a:t> watch session, and it’s another to scale up and get more people on the platform to have their own movie nights.  This is where Kubernetes came in.  I’m at a Kubernetes conference today, so I’ll save the deep dive for one of the many other talks, but at a high level, Kubernetes was a great tool for automated scaling.  It had great community support, thank you all, for learning the nuances of setting up the various components of kubernetes infra needed to deploy out a service.  It also has fairly native support for auto-scaling and creating replicas of an instance up to a limit.  The way movienight was set up, an instance was a watch session.  So this form of replica-powered scaling was crucial for making this accessible to others.  It also had Instance recovery through auto-healing.  I was only able to get exposure to this last point through exploratory research, but in practice it sounds like it would have been really cool to implement at scale, since the SDP data on Firebase would keep </a:t>
            </a:r>
            <a:r>
              <a:rPr lang="en-US"/>
              <a:t>track</a:t>
            </a:r>
            <a:r>
              <a:rPr lang="en-US"/>
              <a:t> of the media timestamp for recoveries to land back where the instance died.</a:t>
            </a:r>
            <a:endParaRPr/>
          </a:p>
        </p:txBody>
      </p:sp>
      <p:sp>
        <p:nvSpPr>
          <p:cNvPr id="117" name="Google Shape;117;gf1ca2ccbe8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f1ca2ccbe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 let’s recap on what I just went over.  I started out building a single WebRTC instance to handle </a:t>
            </a:r>
            <a:r>
              <a:rPr lang="en-US"/>
              <a:t>facilitating</a:t>
            </a:r>
            <a:r>
              <a:rPr lang="en-US"/>
              <a:t> the peer to peer connection, making the networking handshake, and streaming the media.  This was the start of Movienight.  Then, I bundled it into a Kubernetes Pod and learned how to put together the infra to allow for Movienight to scale horizontally and accept new watch sessions.  Finally, I deployed it out, invited people to join on, and watched it scale up to meet the need!</a:t>
            </a:r>
            <a:endParaRPr/>
          </a:p>
        </p:txBody>
      </p:sp>
      <p:sp>
        <p:nvSpPr>
          <p:cNvPr id="123" name="Google Shape;123;gf1ca2ccbe8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f1ca2ccbe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gf1ca2ccbe8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f7e0f1024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gf7e0f10249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lt1"/>
        </a:solidFill>
      </p:bgPr>
    </p:bg>
    <p:spTree>
      <p:nvGrpSpPr>
        <p:cNvPr id="11" name="Shape 11"/>
        <p:cNvGrpSpPr/>
        <p:nvPr/>
      </p:nvGrpSpPr>
      <p:grpSpPr>
        <a:xfrm>
          <a:off x="0" y="0"/>
          <a:ext cx="0" cy="0"/>
          <a:chOff x="0" y="0"/>
          <a:chExt cx="0" cy="0"/>
        </a:xfrm>
      </p:grpSpPr>
      <p:pic>
        <p:nvPicPr>
          <p:cNvPr descr="Background pattern&#10;&#10;Description automatically generated" id="12" name="Google Shape;12;p5"/>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6" name="Shape 56"/>
        <p:cNvGrpSpPr/>
        <p:nvPr/>
      </p:nvGrpSpPr>
      <p:grpSpPr>
        <a:xfrm>
          <a:off x="0" y="0"/>
          <a:ext cx="0" cy="0"/>
          <a:chOff x="0" y="0"/>
          <a:chExt cx="0" cy="0"/>
        </a:xfrm>
      </p:grpSpPr>
      <p:sp>
        <p:nvSpPr>
          <p:cNvPr id="57" name="Google Shape;57;p1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14"/>
          <p:cNvSpPr/>
          <p:nvPr>
            <p:ph idx="2" type="pic"/>
          </p:nvPr>
        </p:nvSpPr>
        <p:spPr>
          <a:xfrm>
            <a:off x="5183188" y="987425"/>
            <a:ext cx="6172200" cy="4873625"/>
          </a:xfrm>
          <a:prstGeom prst="rect">
            <a:avLst/>
          </a:prstGeom>
          <a:noFill/>
          <a:ln>
            <a:noFill/>
          </a:ln>
        </p:spPr>
      </p:sp>
      <p:sp>
        <p:nvSpPr>
          <p:cNvPr id="59" name="Google Shape;59;p1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0" name="Google Shape;60;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3" name="Shape 63"/>
        <p:cNvGrpSpPr/>
        <p:nvPr/>
      </p:nvGrpSpPr>
      <p:grpSpPr>
        <a:xfrm>
          <a:off x="0" y="0"/>
          <a:ext cx="0" cy="0"/>
          <a:chOff x="0" y="0"/>
          <a:chExt cx="0" cy="0"/>
        </a:xfrm>
      </p:grpSpPr>
      <p:sp>
        <p:nvSpPr>
          <p:cNvPr id="64" name="Google Shape;64;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1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 name="Google Shape;66;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9" name="Shape 69"/>
        <p:cNvGrpSpPr/>
        <p:nvPr/>
      </p:nvGrpSpPr>
      <p:grpSpPr>
        <a:xfrm>
          <a:off x="0" y="0"/>
          <a:ext cx="0" cy="0"/>
          <a:chOff x="0" y="0"/>
          <a:chExt cx="0" cy="0"/>
        </a:xfrm>
      </p:grpSpPr>
      <p:sp>
        <p:nvSpPr>
          <p:cNvPr id="70" name="Google Shape;70;p1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1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bg>
      <p:bgPr>
        <a:solidFill>
          <a:schemeClr val="lt1"/>
        </a:solidFill>
      </p:bgPr>
    </p:bg>
    <p:spTree>
      <p:nvGrpSpPr>
        <p:cNvPr id="13" name="Shape 13"/>
        <p:cNvGrpSpPr/>
        <p:nvPr/>
      </p:nvGrpSpPr>
      <p:grpSpPr>
        <a:xfrm>
          <a:off x="0" y="0"/>
          <a:ext cx="0" cy="0"/>
          <a:chOff x="0" y="0"/>
          <a:chExt cx="0" cy="0"/>
        </a:xfrm>
      </p:grpSpPr>
      <p:pic>
        <p:nvPicPr>
          <p:cNvPr descr="A picture containing rectangle&#10;&#10;Description automatically generated" id="14" name="Google Shape;14;p6"/>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solidFill>
          <a:schemeClr val="lt1"/>
        </a:solidFill>
      </p:bgPr>
    </p:bg>
    <p:spTree>
      <p:nvGrpSpPr>
        <p:cNvPr id="15" name="Shape 15"/>
        <p:cNvGrpSpPr/>
        <p:nvPr/>
      </p:nvGrpSpPr>
      <p:grpSpPr>
        <a:xfrm>
          <a:off x="0" y="0"/>
          <a:ext cx="0" cy="0"/>
          <a:chOff x="0" y="0"/>
          <a:chExt cx="0" cy="0"/>
        </a:xfrm>
      </p:grpSpPr>
      <p:pic>
        <p:nvPicPr>
          <p:cNvPr id="16" name="Google Shape;16;p7"/>
          <p:cNvPicPr preferRelativeResize="0"/>
          <p:nvPr/>
        </p:nvPicPr>
        <p:blipFill rotWithShape="1">
          <a:blip r:embed="rId2">
            <a:alphaModFix/>
          </a:blip>
          <a:srcRect b="0" l="0" r="0" t="0"/>
          <a:stretch/>
        </p:blipFill>
        <p:spPr>
          <a:xfrm>
            <a:off x="10844355" y="69574"/>
            <a:ext cx="1003088" cy="884078"/>
          </a:xfrm>
          <a:prstGeom prst="rect">
            <a:avLst/>
          </a:prstGeom>
          <a:noFill/>
          <a:ln>
            <a:noFill/>
          </a:ln>
        </p:spPr>
      </p:pic>
      <p:pic>
        <p:nvPicPr>
          <p:cNvPr descr="A picture containing rectangle&#10;&#10;Description automatically generated" id="17" name="Google Shape;17;p7"/>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1" name="Google Shape;2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4" name="Shape 24"/>
        <p:cNvGrpSpPr/>
        <p:nvPr/>
      </p:nvGrpSpPr>
      <p:grpSpPr>
        <a:xfrm>
          <a:off x="0" y="0"/>
          <a:ext cx="0" cy="0"/>
          <a:chOff x="0" y="0"/>
          <a:chExt cx="0" cy="0"/>
        </a:xfrm>
      </p:grpSpPr>
      <p:sp>
        <p:nvSpPr>
          <p:cNvPr id="25" name="Google Shape;25;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 name="Google Shape;27;p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1" name="Shape 31"/>
        <p:cNvGrpSpPr/>
        <p:nvPr/>
      </p:nvGrpSpPr>
      <p:grpSpPr>
        <a:xfrm>
          <a:off x="0" y="0"/>
          <a:ext cx="0" cy="0"/>
          <a:chOff x="0" y="0"/>
          <a:chExt cx="0" cy="0"/>
        </a:xfrm>
      </p:grpSpPr>
      <p:sp>
        <p:nvSpPr>
          <p:cNvPr id="32" name="Google Shape;32;p1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1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 name="Google Shape;34;p1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1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 name="Google Shape;36;p1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 name="Shape 45"/>
        <p:cNvGrpSpPr/>
        <p:nvPr/>
      </p:nvGrpSpPr>
      <p:grpSpPr>
        <a:xfrm>
          <a:off x="0" y="0"/>
          <a:ext cx="0" cy="0"/>
          <a:chOff x="0" y="0"/>
          <a:chExt cx="0" cy="0"/>
        </a:xfrm>
      </p:grpSpPr>
      <p:sp>
        <p:nvSpPr>
          <p:cNvPr id="46" name="Google Shape;46;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 name="Shape 49"/>
        <p:cNvGrpSpPr/>
        <p:nvPr/>
      </p:nvGrpSpPr>
      <p:grpSpPr>
        <a:xfrm>
          <a:off x="0" y="0"/>
          <a:ext cx="0" cy="0"/>
          <a:chOff x="0" y="0"/>
          <a:chExt cx="0" cy="0"/>
        </a:xfrm>
      </p:grpSpPr>
      <p:sp>
        <p:nvSpPr>
          <p:cNvPr id="50" name="Google Shape;50;p1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2" name="Google Shape;52;p1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3" name="Google Shape;53;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jp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2"/>
          <p:cNvSpPr txBox="1"/>
          <p:nvPr/>
        </p:nvSpPr>
        <p:spPr>
          <a:xfrm>
            <a:off x="559900" y="3329000"/>
            <a:ext cx="10515600" cy="16704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3600"/>
              <a:buFont typeface="Arial"/>
              <a:buNone/>
            </a:pPr>
            <a:r>
              <a:rPr i="1" lang="en-US" sz="3600">
                <a:solidFill>
                  <a:schemeClr val="lt1"/>
                </a:solidFill>
              </a:rPr>
              <a:t>Rachel Sheikh</a:t>
            </a:r>
            <a:endParaRPr i="1" sz="3600">
              <a:solidFill>
                <a:schemeClr val="lt1"/>
              </a:solidFill>
            </a:endParaRPr>
          </a:p>
          <a:p>
            <a:pPr indent="0" lvl="0" marL="0" marR="0" rtl="0" algn="l">
              <a:lnSpc>
                <a:spcPct val="90000"/>
              </a:lnSpc>
              <a:spcBef>
                <a:spcPts val="0"/>
              </a:spcBef>
              <a:spcAft>
                <a:spcPts val="0"/>
              </a:spcAft>
              <a:buClr>
                <a:schemeClr val="lt1"/>
              </a:buClr>
              <a:buSzPts val="3600"/>
              <a:buFont typeface="Arial"/>
              <a:buNone/>
            </a:pPr>
            <a:r>
              <a:rPr i="1" lang="en-US" sz="2400">
                <a:solidFill>
                  <a:schemeClr val="lt1"/>
                </a:solidFill>
              </a:rPr>
              <a:t>(She/Her)</a:t>
            </a:r>
            <a:endParaRPr i="1" sz="2400">
              <a:solidFill>
                <a:schemeClr val="lt1"/>
              </a:solidFill>
            </a:endParaRPr>
          </a:p>
          <a:p>
            <a:pPr indent="0" lvl="0" marL="0" marR="0" rtl="0" algn="l">
              <a:lnSpc>
                <a:spcPct val="90000"/>
              </a:lnSpc>
              <a:spcBef>
                <a:spcPts val="0"/>
              </a:spcBef>
              <a:spcAft>
                <a:spcPts val="0"/>
              </a:spcAft>
              <a:buClr>
                <a:schemeClr val="lt1"/>
              </a:buClr>
              <a:buSzPts val="3600"/>
              <a:buFont typeface="Arial"/>
              <a:buNone/>
            </a:pPr>
            <a:r>
              <a:rPr i="1" lang="en-US" sz="2400">
                <a:solidFill>
                  <a:schemeClr val="lt1"/>
                </a:solidFill>
              </a:rPr>
              <a:t>Software Engineer @Twitter</a:t>
            </a:r>
            <a:endParaRPr i="1" sz="2400">
              <a:solidFill>
                <a:schemeClr val="lt1"/>
              </a:solidFill>
            </a:endParaRPr>
          </a:p>
          <a:p>
            <a:pPr indent="0" lvl="0" marL="0" marR="0" rtl="0" algn="l">
              <a:lnSpc>
                <a:spcPct val="90000"/>
              </a:lnSpc>
              <a:spcBef>
                <a:spcPts val="0"/>
              </a:spcBef>
              <a:spcAft>
                <a:spcPts val="0"/>
              </a:spcAft>
              <a:buClr>
                <a:schemeClr val="lt1"/>
              </a:buClr>
              <a:buSzPts val="3600"/>
              <a:buFont typeface="Arial"/>
              <a:buNone/>
            </a:pPr>
            <a:r>
              <a:rPr i="1" lang="en-US" sz="2400">
                <a:solidFill>
                  <a:schemeClr val="lt1"/>
                </a:solidFill>
              </a:rPr>
              <a:t>@rachel_sheikh</a:t>
            </a:r>
            <a:endParaRPr i="1" sz="2400">
              <a:solidFill>
                <a:schemeClr val="lt1"/>
              </a:solidFill>
            </a:endParaRPr>
          </a:p>
        </p:txBody>
      </p:sp>
      <p:sp>
        <p:nvSpPr>
          <p:cNvPr id="84" name="Google Shape;84;p2"/>
          <p:cNvSpPr txBox="1"/>
          <p:nvPr/>
        </p:nvSpPr>
        <p:spPr>
          <a:xfrm>
            <a:off x="559900" y="1196074"/>
            <a:ext cx="10515600" cy="24483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chemeClr val="lt1"/>
              </a:buClr>
              <a:buSzPts val="2600"/>
              <a:buFont typeface="Arial"/>
              <a:buNone/>
            </a:pPr>
            <a:r>
              <a:rPr b="1" lang="en-US" sz="4237">
                <a:solidFill>
                  <a:schemeClr val="lt1"/>
                </a:solidFill>
              </a:rPr>
              <a:t>Movienight 101: How to </a:t>
            </a:r>
            <a:endParaRPr b="1" sz="4237">
              <a:solidFill>
                <a:schemeClr val="lt1"/>
              </a:solidFill>
            </a:endParaRPr>
          </a:p>
          <a:p>
            <a:pPr indent="0" lvl="0" marL="0" marR="0" rtl="0" algn="l">
              <a:lnSpc>
                <a:spcPct val="80000"/>
              </a:lnSpc>
              <a:spcBef>
                <a:spcPts val="0"/>
              </a:spcBef>
              <a:spcAft>
                <a:spcPts val="0"/>
              </a:spcAft>
              <a:buClr>
                <a:schemeClr val="lt1"/>
              </a:buClr>
              <a:buSzPts val="2600"/>
              <a:buFont typeface="Arial"/>
              <a:buNone/>
            </a:pPr>
            <a:r>
              <a:rPr b="1" lang="en-US" sz="4237">
                <a:solidFill>
                  <a:schemeClr val="lt1"/>
                </a:solidFill>
              </a:rPr>
              <a:t>Power Video Streaming with Kubernetes and WebRTC</a:t>
            </a:r>
            <a:endParaRPr b="1" sz="4237">
              <a:solidFill>
                <a:schemeClr val="lt1"/>
              </a:solidFill>
            </a:endParaRPr>
          </a:p>
        </p:txBody>
      </p:sp>
      <p:pic>
        <p:nvPicPr>
          <p:cNvPr id="85" name="Google Shape;85;p2"/>
          <p:cNvPicPr preferRelativeResize="0"/>
          <p:nvPr/>
        </p:nvPicPr>
        <p:blipFill>
          <a:blip r:embed="rId3">
            <a:alphaModFix/>
          </a:blip>
          <a:stretch>
            <a:fillRect/>
          </a:stretch>
        </p:blipFill>
        <p:spPr>
          <a:xfrm>
            <a:off x="8277780" y="2808672"/>
            <a:ext cx="3586925" cy="372890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3"/>
          <p:cNvSpPr txBox="1"/>
          <p:nvPr/>
        </p:nvSpPr>
        <p:spPr>
          <a:xfrm>
            <a:off x="383804" y="-163357"/>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4400"/>
              <a:buFont typeface="Arial"/>
              <a:buNone/>
            </a:pPr>
            <a:r>
              <a:rPr b="1" lang="en-US" sz="4400">
                <a:solidFill>
                  <a:schemeClr val="lt1"/>
                </a:solidFill>
              </a:rPr>
              <a:t>What is Movienight?</a:t>
            </a:r>
            <a:endParaRPr/>
          </a:p>
        </p:txBody>
      </p:sp>
      <p:sp>
        <p:nvSpPr>
          <p:cNvPr id="91" name="Google Shape;91;p3"/>
          <p:cNvSpPr txBox="1"/>
          <p:nvPr/>
        </p:nvSpPr>
        <p:spPr>
          <a:xfrm>
            <a:off x="383800" y="1333750"/>
            <a:ext cx="10515600" cy="5050800"/>
          </a:xfrm>
          <a:prstGeom prst="rect">
            <a:avLst/>
          </a:prstGeom>
          <a:noFill/>
          <a:ln>
            <a:noFill/>
          </a:ln>
        </p:spPr>
        <p:txBody>
          <a:bodyPr anchorCtr="0" anchor="t" bIns="45700" lIns="91425" spcFirstLastPara="1" rIns="91425" wrap="square" tIns="45700">
            <a:normAutofit/>
          </a:bodyPr>
          <a:lstStyle/>
          <a:p>
            <a:pPr indent="-390525" lvl="0" marL="457200" marR="0" rtl="0" algn="l">
              <a:lnSpc>
                <a:spcPct val="90000"/>
              </a:lnSpc>
              <a:spcBef>
                <a:spcPts val="0"/>
              </a:spcBef>
              <a:spcAft>
                <a:spcPts val="0"/>
              </a:spcAft>
              <a:buClr>
                <a:srgbClr val="262626"/>
              </a:buClr>
              <a:buSzPts val="2550"/>
              <a:buChar char="-"/>
            </a:pPr>
            <a:r>
              <a:rPr lang="en-US" sz="2550">
                <a:solidFill>
                  <a:srgbClr val="262626"/>
                </a:solidFill>
              </a:rPr>
              <a:t>enables distributed, real time </a:t>
            </a:r>
            <a:endParaRPr sz="2550">
              <a:solidFill>
                <a:srgbClr val="262626"/>
              </a:solidFill>
            </a:endParaRPr>
          </a:p>
          <a:p>
            <a:pPr indent="457200" lvl="0" marL="0" marR="0" rtl="0" algn="l">
              <a:lnSpc>
                <a:spcPct val="90000"/>
              </a:lnSpc>
              <a:spcBef>
                <a:spcPts val="0"/>
              </a:spcBef>
              <a:spcAft>
                <a:spcPts val="0"/>
              </a:spcAft>
              <a:buNone/>
            </a:pPr>
            <a:r>
              <a:rPr lang="en-US" sz="2550">
                <a:solidFill>
                  <a:srgbClr val="262626"/>
                </a:solidFill>
              </a:rPr>
              <a:t>watch parties with friends and family</a:t>
            </a:r>
            <a:endParaRPr sz="2550">
              <a:solidFill>
                <a:srgbClr val="262626"/>
              </a:solidFill>
            </a:endParaRPr>
          </a:p>
          <a:p>
            <a:pPr indent="0" lvl="0" marL="0" marR="0" rtl="0" algn="l">
              <a:lnSpc>
                <a:spcPct val="90000"/>
              </a:lnSpc>
              <a:spcBef>
                <a:spcPts val="0"/>
              </a:spcBef>
              <a:spcAft>
                <a:spcPts val="0"/>
              </a:spcAft>
              <a:buNone/>
            </a:pPr>
            <a:r>
              <a:t/>
            </a:r>
            <a:endParaRPr sz="2550">
              <a:solidFill>
                <a:srgbClr val="262626"/>
              </a:solidFill>
            </a:endParaRPr>
          </a:p>
          <a:p>
            <a:pPr indent="0" lvl="0" marL="0" marR="0" rtl="0" algn="l">
              <a:lnSpc>
                <a:spcPct val="90000"/>
              </a:lnSpc>
              <a:spcBef>
                <a:spcPts val="0"/>
              </a:spcBef>
              <a:spcAft>
                <a:spcPts val="0"/>
              </a:spcAft>
              <a:buNone/>
            </a:pPr>
            <a:r>
              <a:t/>
            </a:r>
            <a:endParaRPr sz="2550">
              <a:solidFill>
                <a:srgbClr val="262626"/>
              </a:solidFill>
            </a:endParaRPr>
          </a:p>
          <a:p>
            <a:pPr indent="-390525" lvl="0" marL="457200" marR="0" rtl="0" algn="l">
              <a:lnSpc>
                <a:spcPct val="90000"/>
              </a:lnSpc>
              <a:spcBef>
                <a:spcPts val="0"/>
              </a:spcBef>
              <a:spcAft>
                <a:spcPts val="0"/>
              </a:spcAft>
              <a:buClr>
                <a:srgbClr val="262626"/>
              </a:buClr>
              <a:buSzPts val="2550"/>
              <a:buChar char="-"/>
            </a:pPr>
            <a:r>
              <a:rPr lang="en-US" sz="2550">
                <a:solidFill>
                  <a:srgbClr val="262626"/>
                </a:solidFill>
              </a:rPr>
              <a:t>allows for new entries into the session</a:t>
            </a:r>
            <a:endParaRPr sz="2550">
              <a:solidFill>
                <a:srgbClr val="262626"/>
              </a:solidFill>
            </a:endParaRPr>
          </a:p>
          <a:p>
            <a:pPr indent="0" lvl="0" marL="0" marR="0" rtl="0" algn="l">
              <a:lnSpc>
                <a:spcPct val="90000"/>
              </a:lnSpc>
              <a:spcBef>
                <a:spcPts val="0"/>
              </a:spcBef>
              <a:spcAft>
                <a:spcPts val="0"/>
              </a:spcAft>
              <a:buNone/>
            </a:pPr>
            <a:r>
              <a:rPr lang="en-US" sz="2550">
                <a:solidFill>
                  <a:srgbClr val="262626"/>
                </a:solidFill>
              </a:rPr>
              <a:t>	at any point during the stream</a:t>
            </a:r>
            <a:endParaRPr sz="2550">
              <a:solidFill>
                <a:srgbClr val="262626"/>
              </a:solidFill>
            </a:endParaRPr>
          </a:p>
          <a:p>
            <a:pPr indent="0" lvl="0" marL="0" marR="0" rtl="0" algn="l">
              <a:lnSpc>
                <a:spcPct val="90000"/>
              </a:lnSpc>
              <a:spcBef>
                <a:spcPts val="0"/>
              </a:spcBef>
              <a:spcAft>
                <a:spcPts val="0"/>
              </a:spcAft>
              <a:buNone/>
            </a:pPr>
            <a:r>
              <a:t/>
            </a:r>
            <a:endParaRPr sz="2550">
              <a:solidFill>
                <a:srgbClr val="262626"/>
              </a:solidFill>
            </a:endParaRPr>
          </a:p>
          <a:p>
            <a:pPr indent="0" lvl="0" marL="0" marR="0" rtl="0" algn="l">
              <a:lnSpc>
                <a:spcPct val="90000"/>
              </a:lnSpc>
              <a:spcBef>
                <a:spcPts val="0"/>
              </a:spcBef>
              <a:spcAft>
                <a:spcPts val="0"/>
              </a:spcAft>
              <a:buNone/>
            </a:pPr>
            <a:r>
              <a:t/>
            </a:r>
            <a:endParaRPr sz="2550">
              <a:solidFill>
                <a:srgbClr val="262626"/>
              </a:solidFill>
            </a:endParaRPr>
          </a:p>
          <a:p>
            <a:pPr indent="-390525" lvl="0" marL="457200" marR="0" rtl="0" algn="l">
              <a:lnSpc>
                <a:spcPct val="90000"/>
              </a:lnSpc>
              <a:spcBef>
                <a:spcPts val="0"/>
              </a:spcBef>
              <a:spcAft>
                <a:spcPts val="0"/>
              </a:spcAft>
              <a:buClr>
                <a:srgbClr val="262626"/>
              </a:buClr>
              <a:buSzPts val="2550"/>
              <a:buChar char="-"/>
            </a:pPr>
            <a:r>
              <a:rPr lang="en-US" sz="2550">
                <a:solidFill>
                  <a:srgbClr val="262626"/>
                </a:solidFill>
              </a:rPr>
              <a:t>incorporates access controls for secure</a:t>
            </a:r>
            <a:endParaRPr sz="2550">
              <a:solidFill>
                <a:srgbClr val="262626"/>
              </a:solidFill>
            </a:endParaRPr>
          </a:p>
          <a:p>
            <a:pPr indent="0" lvl="0" marL="0" marR="0" rtl="0" algn="l">
              <a:lnSpc>
                <a:spcPct val="90000"/>
              </a:lnSpc>
              <a:spcBef>
                <a:spcPts val="0"/>
              </a:spcBef>
              <a:spcAft>
                <a:spcPts val="0"/>
              </a:spcAft>
              <a:buNone/>
            </a:pPr>
            <a:r>
              <a:rPr lang="en-US" sz="2550">
                <a:solidFill>
                  <a:srgbClr val="262626"/>
                </a:solidFill>
              </a:rPr>
              <a:t>	sessions</a:t>
            </a:r>
            <a:endParaRPr sz="2550">
              <a:solidFill>
                <a:srgbClr val="262626"/>
              </a:solidFill>
            </a:endParaRPr>
          </a:p>
        </p:txBody>
      </p:sp>
      <p:pic>
        <p:nvPicPr>
          <p:cNvPr id="92" name="Google Shape;92;p3"/>
          <p:cNvPicPr preferRelativeResize="0"/>
          <p:nvPr/>
        </p:nvPicPr>
        <p:blipFill>
          <a:blip r:embed="rId3">
            <a:alphaModFix/>
          </a:blip>
          <a:stretch>
            <a:fillRect/>
          </a:stretch>
        </p:blipFill>
        <p:spPr>
          <a:xfrm>
            <a:off x="9280024" y="4285175"/>
            <a:ext cx="1993176" cy="2310326"/>
          </a:xfrm>
          <a:prstGeom prst="rect">
            <a:avLst/>
          </a:prstGeom>
          <a:noFill/>
          <a:ln>
            <a:noFill/>
          </a:ln>
        </p:spPr>
      </p:pic>
      <p:cxnSp>
        <p:nvCxnSpPr>
          <p:cNvPr id="93" name="Google Shape;93;p3"/>
          <p:cNvCxnSpPr/>
          <p:nvPr/>
        </p:nvCxnSpPr>
        <p:spPr>
          <a:xfrm rot="10800000">
            <a:off x="8583360" y="4896152"/>
            <a:ext cx="975300" cy="886800"/>
          </a:xfrm>
          <a:prstGeom prst="straightConnector1">
            <a:avLst/>
          </a:prstGeom>
          <a:noFill/>
          <a:ln cap="flat" cmpd="sng" w="9525">
            <a:solidFill>
              <a:srgbClr val="434343"/>
            </a:solidFill>
            <a:prstDash val="solid"/>
            <a:round/>
            <a:headEnd len="med" w="med" type="none"/>
            <a:tailEnd len="med" w="med" type="none"/>
          </a:ln>
        </p:spPr>
      </p:cxnSp>
      <p:pic>
        <p:nvPicPr>
          <p:cNvPr id="94" name="Google Shape;94;p3"/>
          <p:cNvPicPr preferRelativeResize="0"/>
          <p:nvPr/>
        </p:nvPicPr>
        <p:blipFill>
          <a:blip r:embed="rId4">
            <a:alphaModFix/>
          </a:blip>
          <a:stretch>
            <a:fillRect/>
          </a:stretch>
        </p:blipFill>
        <p:spPr>
          <a:xfrm>
            <a:off x="9678603" y="5259611"/>
            <a:ext cx="1037802" cy="846755"/>
          </a:xfrm>
          <a:prstGeom prst="rect">
            <a:avLst/>
          </a:prstGeom>
          <a:noFill/>
          <a:ln>
            <a:noFill/>
          </a:ln>
        </p:spPr>
      </p:pic>
      <p:pic>
        <p:nvPicPr>
          <p:cNvPr id="95" name="Google Shape;95;p3"/>
          <p:cNvPicPr preferRelativeResize="0"/>
          <p:nvPr/>
        </p:nvPicPr>
        <p:blipFill>
          <a:blip r:embed="rId3">
            <a:alphaModFix/>
          </a:blip>
          <a:stretch>
            <a:fillRect/>
          </a:stretch>
        </p:blipFill>
        <p:spPr>
          <a:xfrm>
            <a:off x="6016299" y="4474500"/>
            <a:ext cx="1993176" cy="2310326"/>
          </a:xfrm>
          <a:prstGeom prst="rect">
            <a:avLst/>
          </a:prstGeom>
          <a:noFill/>
          <a:ln>
            <a:noFill/>
          </a:ln>
        </p:spPr>
      </p:pic>
      <p:cxnSp>
        <p:nvCxnSpPr>
          <p:cNvPr id="96" name="Google Shape;96;p3"/>
          <p:cNvCxnSpPr>
            <a:endCxn id="97" idx="2"/>
          </p:cNvCxnSpPr>
          <p:nvPr/>
        </p:nvCxnSpPr>
        <p:spPr>
          <a:xfrm flipH="1" rot="10800000">
            <a:off x="7744154" y="4970266"/>
            <a:ext cx="693000" cy="863700"/>
          </a:xfrm>
          <a:prstGeom prst="straightConnector1">
            <a:avLst/>
          </a:prstGeom>
          <a:noFill/>
          <a:ln cap="flat" cmpd="sng" w="9525">
            <a:solidFill>
              <a:srgbClr val="434343"/>
            </a:solidFill>
            <a:prstDash val="solid"/>
            <a:round/>
            <a:headEnd len="med" w="med" type="none"/>
            <a:tailEnd len="med" w="med" type="none"/>
          </a:ln>
        </p:spPr>
      </p:cxnSp>
      <p:pic>
        <p:nvPicPr>
          <p:cNvPr id="98" name="Google Shape;98;p3"/>
          <p:cNvPicPr preferRelativeResize="0"/>
          <p:nvPr/>
        </p:nvPicPr>
        <p:blipFill>
          <a:blip r:embed="rId4">
            <a:alphaModFix/>
          </a:blip>
          <a:stretch>
            <a:fillRect/>
          </a:stretch>
        </p:blipFill>
        <p:spPr>
          <a:xfrm>
            <a:off x="6414878" y="5448936"/>
            <a:ext cx="1037802" cy="846755"/>
          </a:xfrm>
          <a:prstGeom prst="rect">
            <a:avLst/>
          </a:prstGeom>
          <a:noFill/>
          <a:ln>
            <a:noFill/>
          </a:ln>
        </p:spPr>
      </p:pic>
      <p:pic>
        <p:nvPicPr>
          <p:cNvPr id="99" name="Google Shape;99;p3"/>
          <p:cNvPicPr preferRelativeResize="0"/>
          <p:nvPr/>
        </p:nvPicPr>
        <p:blipFill>
          <a:blip r:embed="rId3">
            <a:alphaModFix/>
          </a:blip>
          <a:stretch>
            <a:fillRect/>
          </a:stretch>
        </p:blipFill>
        <p:spPr>
          <a:xfrm>
            <a:off x="7519674" y="1568525"/>
            <a:ext cx="1993176" cy="2310326"/>
          </a:xfrm>
          <a:prstGeom prst="rect">
            <a:avLst/>
          </a:prstGeom>
          <a:noFill/>
          <a:ln>
            <a:noFill/>
          </a:ln>
        </p:spPr>
      </p:pic>
      <p:cxnSp>
        <p:nvCxnSpPr>
          <p:cNvPr id="100" name="Google Shape;100;p3"/>
          <p:cNvCxnSpPr>
            <a:endCxn id="97" idx="0"/>
          </p:cNvCxnSpPr>
          <p:nvPr/>
        </p:nvCxnSpPr>
        <p:spPr>
          <a:xfrm flipH="1">
            <a:off x="8437154" y="3631211"/>
            <a:ext cx="21300" cy="492300"/>
          </a:xfrm>
          <a:prstGeom prst="straightConnector1">
            <a:avLst/>
          </a:prstGeom>
          <a:noFill/>
          <a:ln cap="flat" cmpd="sng" w="9525">
            <a:solidFill>
              <a:srgbClr val="434343"/>
            </a:solidFill>
            <a:prstDash val="solid"/>
            <a:round/>
            <a:headEnd len="med" w="med" type="none"/>
            <a:tailEnd len="med" w="med" type="none"/>
          </a:ln>
        </p:spPr>
      </p:cxnSp>
      <p:pic>
        <p:nvPicPr>
          <p:cNvPr id="101" name="Google Shape;101;p3"/>
          <p:cNvPicPr preferRelativeResize="0"/>
          <p:nvPr/>
        </p:nvPicPr>
        <p:blipFill>
          <a:blip r:embed="rId4">
            <a:alphaModFix/>
          </a:blip>
          <a:stretch>
            <a:fillRect/>
          </a:stretch>
        </p:blipFill>
        <p:spPr>
          <a:xfrm>
            <a:off x="7918253" y="2542961"/>
            <a:ext cx="1037802" cy="846755"/>
          </a:xfrm>
          <a:prstGeom prst="rect">
            <a:avLst/>
          </a:prstGeom>
          <a:noFill/>
          <a:ln>
            <a:noFill/>
          </a:ln>
        </p:spPr>
      </p:pic>
      <p:pic>
        <p:nvPicPr>
          <p:cNvPr id="97" name="Google Shape;97;p3"/>
          <p:cNvPicPr preferRelativeResize="0"/>
          <p:nvPr/>
        </p:nvPicPr>
        <p:blipFill>
          <a:blip r:embed="rId4">
            <a:alphaModFix/>
          </a:blip>
          <a:stretch>
            <a:fillRect/>
          </a:stretch>
        </p:blipFill>
        <p:spPr>
          <a:xfrm>
            <a:off x="7918253" y="4123511"/>
            <a:ext cx="1037802" cy="84675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gf1ca2ccbe8_0_57"/>
          <p:cNvSpPr txBox="1"/>
          <p:nvPr/>
        </p:nvSpPr>
        <p:spPr>
          <a:xfrm>
            <a:off x="383804" y="-163357"/>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4400"/>
              <a:buFont typeface="Arial"/>
              <a:buNone/>
            </a:pPr>
            <a:r>
              <a:rPr b="1" lang="en-US" sz="4400">
                <a:solidFill>
                  <a:schemeClr val="lt1"/>
                </a:solidFill>
              </a:rPr>
              <a:t>What is WebRTC?</a:t>
            </a:r>
            <a:endParaRPr/>
          </a:p>
        </p:txBody>
      </p:sp>
      <p:sp>
        <p:nvSpPr>
          <p:cNvPr id="107" name="Google Shape;107;gf1ca2ccbe8_0_57"/>
          <p:cNvSpPr txBox="1"/>
          <p:nvPr/>
        </p:nvSpPr>
        <p:spPr>
          <a:xfrm>
            <a:off x="383800" y="1333750"/>
            <a:ext cx="10515600" cy="5050800"/>
          </a:xfrm>
          <a:prstGeom prst="rect">
            <a:avLst/>
          </a:prstGeom>
          <a:noFill/>
          <a:ln>
            <a:noFill/>
          </a:ln>
        </p:spPr>
        <p:txBody>
          <a:bodyPr anchorCtr="0" anchor="t" bIns="45700" lIns="91425" spcFirstLastPara="1" rIns="91425" wrap="square" tIns="45700">
            <a:normAutofit/>
          </a:bodyPr>
          <a:lstStyle/>
          <a:p>
            <a:pPr indent="-346075" lvl="0" marL="457200" marR="0" rtl="0" algn="l">
              <a:lnSpc>
                <a:spcPct val="90000"/>
              </a:lnSpc>
              <a:spcBef>
                <a:spcPts val="0"/>
              </a:spcBef>
              <a:spcAft>
                <a:spcPts val="0"/>
              </a:spcAft>
              <a:buClr>
                <a:srgbClr val="262626"/>
              </a:buClr>
              <a:buSzPts val="1850"/>
              <a:buChar char="-"/>
            </a:pPr>
            <a:r>
              <a:rPr lang="en-US" sz="1850">
                <a:solidFill>
                  <a:srgbClr val="262626"/>
                </a:solidFill>
              </a:rPr>
              <a:t>open-source framework that </a:t>
            </a:r>
            <a:r>
              <a:rPr lang="en-US" sz="1850">
                <a:solidFill>
                  <a:srgbClr val="262626"/>
                </a:solidFill>
              </a:rPr>
              <a:t>enables peer-to-peer connections</a:t>
            </a:r>
            <a:endParaRPr sz="1850">
              <a:solidFill>
                <a:srgbClr val="262626"/>
              </a:solidFill>
            </a:endParaRPr>
          </a:p>
          <a:p>
            <a:pPr indent="0" lvl="0" marL="0" marR="0" rtl="0" algn="l">
              <a:lnSpc>
                <a:spcPct val="90000"/>
              </a:lnSpc>
              <a:spcBef>
                <a:spcPts val="0"/>
              </a:spcBef>
              <a:spcAft>
                <a:spcPts val="0"/>
              </a:spcAft>
              <a:buNone/>
            </a:pPr>
            <a:r>
              <a:t/>
            </a:r>
            <a:endParaRPr sz="1850">
              <a:solidFill>
                <a:srgbClr val="262626"/>
              </a:solidFill>
            </a:endParaRPr>
          </a:p>
          <a:p>
            <a:pPr indent="0" lvl="0" marL="0" marR="0" rtl="0" algn="l">
              <a:lnSpc>
                <a:spcPct val="90000"/>
              </a:lnSpc>
              <a:spcBef>
                <a:spcPts val="0"/>
              </a:spcBef>
              <a:spcAft>
                <a:spcPts val="0"/>
              </a:spcAft>
              <a:buNone/>
            </a:pPr>
            <a:r>
              <a:t/>
            </a:r>
            <a:endParaRPr sz="1850">
              <a:solidFill>
                <a:srgbClr val="262626"/>
              </a:solidFill>
            </a:endParaRPr>
          </a:p>
          <a:p>
            <a:pPr indent="457200" lvl="0" marL="0" marR="0" rtl="0" algn="l">
              <a:lnSpc>
                <a:spcPct val="90000"/>
              </a:lnSpc>
              <a:spcBef>
                <a:spcPts val="0"/>
              </a:spcBef>
              <a:spcAft>
                <a:spcPts val="0"/>
              </a:spcAft>
              <a:buNone/>
            </a:pPr>
            <a:r>
              <a:rPr lang="en-US" sz="1850">
                <a:solidFill>
                  <a:srgbClr val="262626"/>
                </a:solidFill>
              </a:rPr>
              <a:t>Terminology:</a:t>
            </a:r>
            <a:endParaRPr sz="1850">
              <a:solidFill>
                <a:srgbClr val="262626"/>
              </a:solidFill>
            </a:endParaRPr>
          </a:p>
          <a:p>
            <a:pPr indent="457200" lvl="0" marL="0" marR="0" rtl="0" algn="l">
              <a:lnSpc>
                <a:spcPct val="90000"/>
              </a:lnSpc>
              <a:spcBef>
                <a:spcPts val="0"/>
              </a:spcBef>
              <a:spcAft>
                <a:spcPts val="0"/>
              </a:spcAft>
              <a:buNone/>
            </a:pPr>
            <a:r>
              <a:t/>
            </a:r>
            <a:endParaRPr sz="1850">
              <a:solidFill>
                <a:srgbClr val="262626"/>
              </a:solidFill>
            </a:endParaRPr>
          </a:p>
          <a:p>
            <a:pPr indent="-346075" lvl="0" marL="457200" rtl="0" algn="l">
              <a:lnSpc>
                <a:spcPct val="90000"/>
              </a:lnSpc>
              <a:spcBef>
                <a:spcPts val="0"/>
              </a:spcBef>
              <a:spcAft>
                <a:spcPts val="0"/>
              </a:spcAft>
              <a:buClr>
                <a:srgbClr val="262626"/>
              </a:buClr>
              <a:buSzPts val="1850"/>
              <a:buChar char="-"/>
            </a:pPr>
            <a:r>
              <a:rPr lang="en-US" sz="1850">
                <a:solidFill>
                  <a:srgbClr val="262626"/>
                </a:solidFill>
              </a:rPr>
              <a:t>Session Description Protocol (SDP) Offers and Answers</a:t>
            </a:r>
            <a:endParaRPr sz="1850">
              <a:solidFill>
                <a:srgbClr val="262626"/>
              </a:solidFill>
            </a:endParaRPr>
          </a:p>
          <a:p>
            <a:pPr indent="0" lvl="0" marL="0" rtl="0" algn="l">
              <a:lnSpc>
                <a:spcPct val="90000"/>
              </a:lnSpc>
              <a:spcBef>
                <a:spcPts val="0"/>
              </a:spcBef>
              <a:spcAft>
                <a:spcPts val="0"/>
              </a:spcAft>
              <a:buNone/>
            </a:pPr>
            <a:r>
              <a:t/>
            </a:r>
            <a:endParaRPr sz="1850">
              <a:solidFill>
                <a:srgbClr val="262626"/>
              </a:solidFill>
            </a:endParaRPr>
          </a:p>
          <a:p>
            <a:pPr indent="-346075" lvl="0" marL="457200" rtl="0" algn="l">
              <a:lnSpc>
                <a:spcPct val="90000"/>
              </a:lnSpc>
              <a:spcBef>
                <a:spcPts val="0"/>
              </a:spcBef>
              <a:spcAft>
                <a:spcPts val="0"/>
              </a:spcAft>
              <a:buClr>
                <a:srgbClr val="262626"/>
              </a:buClr>
              <a:buSzPts val="1850"/>
              <a:buChar char="-"/>
            </a:pPr>
            <a:r>
              <a:rPr lang="en-US" sz="1850">
                <a:solidFill>
                  <a:srgbClr val="262626"/>
                </a:solidFill>
              </a:rPr>
              <a:t>Signaling Server</a:t>
            </a:r>
            <a:endParaRPr sz="1850">
              <a:solidFill>
                <a:srgbClr val="262626"/>
              </a:solidFill>
            </a:endParaRPr>
          </a:p>
          <a:p>
            <a:pPr indent="0" lvl="0" marL="457200" rtl="0" algn="l">
              <a:lnSpc>
                <a:spcPct val="90000"/>
              </a:lnSpc>
              <a:spcBef>
                <a:spcPts val="0"/>
              </a:spcBef>
              <a:spcAft>
                <a:spcPts val="0"/>
              </a:spcAft>
              <a:buNone/>
            </a:pPr>
            <a:r>
              <a:t/>
            </a:r>
            <a:endParaRPr sz="1850">
              <a:solidFill>
                <a:srgbClr val="262626"/>
              </a:solidFill>
            </a:endParaRPr>
          </a:p>
          <a:p>
            <a:pPr indent="-346075" lvl="0" marL="457200" marR="0" rtl="0" algn="l">
              <a:lnSpc>
                <a:spcPct val="90000"/>
              </a:lnSpc>
              <a:spcBef>
                <a:spcPts val="0"/>
              </a:spcBef>
              <a:spcAft>
                <a:spcPts val="0"/>
              </a:spcAft>
              <a:buClr>
                <a:srgbClr val="262626"/>
              </a:buClr>
              <a:buSzPts val="1850"/>
              <a:buChar char="-"/>
            </a:pPr>
            <a:r>
              <a:rPr lang="en-US" sz="1850">
                <a:solidFill>
                  <a:srgbClr val="262626"/>
                </a:solidFill>
              </a:rPr>
              <a:t>Interactive Connectivity Establishment (ICE)</a:t>
            </a:r>
            <a:endParaRPr sz="1850">
              <a:solidFill>
                <a:srgbClr val="262626"/>
              </a:solidFill>
            </a:endParaRPr>
          </a:p>
          <a:p>
            <a:pPr indent="0" lvl="0" marL="0" marR="0" rtl="0" algn="l">
              <a:lnSpc>
                <a:spcPct val="90000"/>
              </a:lnSpc>
              <a:spcBef>
                <a:spcPts val="0"/>
              </a:spcBef>
              <a:spcAft>
                <a:spcPts val="0"/>
              </a:spcAft>
              <a:buNone/>
            </a:pPr>
            <a:r>
              <a:t/>
            </a:r>
            <a:endParaRPr sz="1850">
              <a:solidFill>
                <a:srgbClr val="262626"/>
              </a:solidFill>
            </a:endParaRPr>
          </a:p>
          <a:p>
            <a:pPr indent="-346075" lvl="0" marL="457200" marR="0" rtl="0" algn="l">
              <a:lnSpc>
                <a:spcPct val="90000"/>
              </a:lnSpc>
              <a:spcBef>
                <a:spcPts val="0"/>
              </a:spcBef>
              <a:spcAft>
                <a:spcPts val="0"/>
              </a:spcAft>
              <a:buClr>
                <a:srgbClr val="262626"/>
              </a:buClr>
              <a:buSzPts val="1850"/>
              <a:buChar char="-"/>
            </a:pPr>
            <a:r>
              <a:rPr lang="en-US" sz="1850">
                <a:solidFill>
                  <a:srgbClr val="262626"/>
                </a:solidFill>
              </a:rPr>
              <a:t>Session Traversal Utilities for NAT (STUN)</a:t>
            </a:r>
            <a:endParaRPr sz="1850">
              <a:solidFill>
                <a:srgbClr val="262626"/>
              </a:solidFill>
            </a:endParaRPr>
          </a:p>
          <a:p>
            <a:pPr indent="0" lvl="0" marL="0" marR="0" rtl="0" algn="l">
              <a:lnSpc>
                <a:spcPct val="90000"/>
              </a:lnSpc>
              <a:spcBef>
                <a:spcPts val="0"/>
              </a:spcBef>
              <a:spcAft>
                <a:spcPts val="0"/>
              </a:spcAft>
              <a:buNone/>
            </a:pPr>
            <a:r>
              <a:t/>
            </a:r>
            <a:endParaRPr sz="1850">
              <a:solidFill>
                <a:srgbClr val="262626"/>
              </a:solidFill>
            </a:endParaRPr>
          </a:p>
          <a:p>
            <a:pPr indent="-346075" lvl="0" marL="457200" marR="0" rtl="0" algn="l">
              <a:lnSpc>
                <a:spcPct val="90000"/>
              </a:lnSpc>
              <a:spcBef>
                <a:spcPts val="0"/>
              </a:spcBef>
              <a:spcAft>
                <a:spcPts val="0"/>
              </a:spcAft>
              <a:buClr>
                <a:srgbClr val="262626"/>
              </a:buClr>
              <a:buSzPts val="1850"/>
              <a:buChar char="-"/>
            </a:pPr>
            <a:r>
              <a:rPr lang="en-US" sz="1850">
                <a:solidFill>
                  <a:srgbClr val="262626"/>
                </a:solidFill>
              </a:rPr>
              <a:t>Traversal Using Relay around NAT (TURN)</a:t>
            </a:r>
            <a:endParaRPr sz="1850">
              <a:solidFill>
                <a:srgbClr val="262626"/>
              </a:solidFill>
            </a:endParaRPr>
          </a:p>
        </p:txBody>
      </p:sp>
      <p:pic>
        <p:nvPicPr>
          <p:cNvPr id="108" name="Google Shape;108;gf1ca2ccbe8_0_57"/>
          <p:cNvPicPr preferRelativeResize="0"/>
          <p:nvPr/>
        </p:nvPicPr>
        <p:blipFill>
          <a:blip r:embed="rId3">
            <a:alphaModFix/>
          </a:blip>
          <a:stretch>
            <a:fillRect/>
          </a:stretch>
        </p:blipFill>
        <p:spPr>
          <a:xfrm>
            <a:off x="5982325" y="3195000"/>
            <a:ext cx="5749751" cy="33569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gf1ca2ccbe8_0_1"/>
          <p:cNvSpPr txBox="1"/>
          <p:nvPr/>
        </p:nvSpPr>
        <p:spPr>
          <a:xfrm>
            <a:off x="383804" y="-163357"/>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4400"/>
              <a:buFont typeface="Arial"/>
              <a:buNone/>
            </a:pPr>
            <a:r>
              <a:rPr b="1" lang="en-US" sz="4400">
                <a:solidFill>
                  <a:schemeClr val="lt1"/>
                </a:solidFill>
              </a:rPr>
              <a:t>The WebRTC Part</a:t>
            </a:r>
            <a:endParaRPr/>
          </a:p>
        </p:txBody>
      </p:sp>
      <p:sp>
        <p:nvSpPr>
          <p:cNvPr id="114" name="Google Shape;114;gf1ca2ccbe8_0_1"/>
          <p:cNvSpPr txBox="1"/>
          <p:nvPr/>
        </p:nvSpPr>
        <p:spPr>
          <a:xfrm>
            <a:off x="403675" y="933723"/>
            <a:ext cx="10515600" cy="5364900"/>
          </a:xfrm>
          <a:prstGeom prst="rect">
            <a:avLst/>
          </a:prstGeom>
          <a:noFill/>
          <a:ln>
            <a:noFill/>
          </a:ln>
        </p:spPr>
        <p:txBody>
          <a:bodyPr anchorCtr="0" anchor="ctr" bIns="45700" lIns="91425" spcFirstLastPara="1" rIns="91425" wrap="square" tIns="45700">
            <a:noAutofit/>
          </a:bodyPr>
          <a:lstStyle/>
          <a:p>
            <a:pPr indent="-378777" lvl="0" marL="457200" rtl="0" algn="l">
              <a:lnSpc>
                <a:spcPct val="100000"/>
              </a:lnSpc>
              <a:spcBef>
                <a:spcPts val="0"/>
              </a:spcBef>
              <a:spcAft>
                <a:spcPts val="0"/>
              </a:spcAft>
              <a:buSzPts val="2365"/>
              <a:buChar char="-"/>
            </a:pPr>
            <a:r>
              <a:rPr lang="en-US" sz="2555">
                <a:solidFill>
                  <a:srgbClr val="262626"/>
                </a:solidFill>
              </a:rPr>
              <a:t>Create an API to </a:t>
            </a:r>
            <a:r>
              <a:rPr lang="en-US" sz="2555">
                <a:solidFill>
                  <a:srgbClr val="262626"/>
                </a:solidFill>
              </a:rPr>
              <a:t>facilitate</a:t>
            </a:r>
            <a:r>
              <a:rPr lang="en-US" sz="2555">
                <a:solidFill>
                  <a:srgbClr val="262626"/>
                </a:solidFill>
              </a:rPr>
              <a:t> connecting to a Signaling Server with RTCPeerConnection</a:t>
            </a:r>
            <a:endParaRPr sz="2555">
              <a:solidFill>
                <a:srgbClr val="262626"/>
              </a:solidFill>
            </a:endParaRPr>
          </a:p>
          <a:p>
            <a:pPr indent="0" lvl="0" marL="0" rtl="0" algn="l">
              <a:lnSpc>
                <a:spcPct val="100000"/>
              </a:lnSpc>
              <a:spcBef>
                <a:spcPts val="1000"/>
              </a:spcBef>
              <a:spcAft>
                <a:spcPts val="0"/>
              </a:spcAft>
              <a:buNone/>
            </a:pPr>
            <a:r>
              <a:t/>
            </a:r>
            <a:endParaRPr sz="2555">
              <a:solidFill>
                <a:srgbClr val="262626"/>
              </a:solidFill>
            </a:endParaRPr>
          </a:p>
          <a:p>
            <a:pPr indent="0" lvl="0" marL="0" rtl="0" algn="l">
              <a:lnSpc>
                <a:spcPct val="100000"/>
              </a:lnSpc>
              <a:spcBef>
                <a:spcPts val="1000"/>
              </a:spcBef>
              <a:spcAft>
                <a:spcPts val="0"/>
              </a:spcAft>
              <a:buNone/>
            </a:pPr>
            <a:r>
              <a:t/>
            </a:r>
            <a:endParaRPr sz="2555">
              <a:solidFill>
                <a:srgbClr val="262626"/>
              </a:solidFill>
            </a:endParaRPr>
          </a:p>
          <a:p>
            <a:pPr indent="-390842" lvl="0" marL="457200" rtl="0" algn="l">
              <a:lnSpc>
                <a:spcPct val="200000"/>
              </a:lnSpc>
              <a:spcBef>
                <a:spcPts val="1000"/>
              </a:spcBef>
              <a:spcAft>
                <a:spcPts val="0"/>
              </a:spcAft>
              <a:buClr>
                <a:srgbClr val="262626"/>
              </a:buClr>
              <a:buSzPts val="2555"/>
              <a:buChar char="-"/>
            </a:pPr>
            <a:r>
              <a:rPr lang="en-US" sz="2555">
                <a:solidFill>
                  <a:srgbClr val="262626"/>
                </a:solidFill>
              </a:rPr>
              <a:t>Use a free Google STUN resource to connect Peers</a:t>
            </a:r>
            <a:endParaRPr sz="2555">
              <a:solidFill>
                <a:srgbClr val="262626"/>
              </a:solidFill>
            </a:endParaRPr>
          </a:p>
          <a:p>
            <a:pPr indent="0" lvl="0" marL="0" rtl="0" algn="l">
              <a:lnSpc>
                <a:spcPct val="200000"/>
              </a:lnSpc>
              <a:spcBef>
                <a:spcPts val="1000"/>
              </a:spcBef>
              <a:spcAft>
                <a:spcPts val="0"/>
              </a:spcAft>
              <a:buNone/>
            </a:pPr>
            <a:r>
              <a:t/>
            </a:r>
            <a:endParaRPr sz="2555">
              <a:solidFill>
                <a:srgbClr val="262626"/>
              </a:solidFill>
            </a:endParaRPr>
          </a:p>
          <a:p>
            <a:pPr indent="-378777" lvl="0" marL="457200" rtl="0" algn="l">
              <a:lnSpc>
                <a:spcPct val="200000"/>
              </a:lnSpc>
              <a:spcBef>
                <a:spcPts val="0"/>
              </a:spcBef>
              <a:spcAft>
                <a:spcPts val="0"/>
              </a:spcAft>
              <a:buSzPts val="2365"/>
              <a:buChar char="-"/>
            </a:pPr>
            <a:r>
              <a:rPr lang="en-US" sz="2555">
                <a:solidFill>
                  <a:srgbClr val="262626"/>
                </a:solidFill>
              </a:rPr>
              <a:t>Hook up an OBS stream into the Movienight session</a:t>
            </a:r>
            <a:endParaRPr sz="2555">
              <a:solidFill>
                <a:srgbClr val="262626"/>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gf1ca2ccbe8_0_6"/>
          <p:cNvSpPr txBox="1"/>
          <p:nvPr/>
        </p:nvSpPr>
        <p:spPr>
          <a:xfrm>
            <a:off x="383804" y="-163357"/>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4400"/>
              <a:buFont typeface="Arial"/>
              <a:buNone/>
            </a:pPr>
            <a:r>
              <a:rPr b="1" lang="en-US" sz="4400">
                <a:solidFill>
                  <a:schemeClr val="lt1"/>
                </a:solidFill>
              </a:rPr>
              <a:t>The Kubernetes Part</a:t>
            </a:r>
            <a:endParaRPr/>
          </a:p>
        </p:txBody>
      </p:sp>
      <p:sp>
        <p:nvSpPr>
          <p:cNvPr id="120" name="Google Shape;120;gf1ca2ccbe8_0_6"/>
          <p:cNvSpPr txBox="1"/>
          <p:nvPr/>
        </p:nvSpPr>
        <p:spPr>
          <a:xfrm>
            <a:off x="403675" y="933722"/>
            <a:ext cx="10515600" cy="5493900"/>
          </a:xfrm>
          <a:prstGeom prst="rect">
            <a:avLst/>
          </a:prstGeom>
          <a:noFill/>
          <a:ln>
            <a:noFill/>
          </a:ln>
        </p:spPr>
        <p:txBody>
          <a:bodyPr anchorCtr="0" anchor="ctr" bIns="45700" lIns="91425" spcFirstLastPara="1" rIns="91425" wrap="square" tIns="45700">
            <a:normAutofit/>
          </a:bodyPr>
          <a:lstStyle/>
          <a:p>
            <a:pPr indent="-378777" lvl="0" marL="457200" rtl="0" algn="l">
              <a:lnSpc>
                <a:spcPct val="200000"/>
              </a:lnSpc>
              <a:spcBef>
                <a:spcPts val="0"/>
              </a:spcBef>
              <a:spcAft>
                <a:spcPts val="0"/>
              </a:spcAft>
              <a:buClr>
                <a:schemeClr val="dk1"/>
              </a:buClr>
              <a:buSzPts val="2365"/>
              <a:buChar char="-"/>
            </a:pPr>
            <a:r>
              <a:rPr lang="en-US" sz="2555">
                <a:solidFill>
                  <a:srgbClr val="262626"/>
                </a:solidFill>
              </a:rPr>
              <a:t>Place single-session logic into a Pod</a:t>
            </a:r>
            <a:endParaRPr sz="2555">
              <a:solidFill>
                <a:srgbClr val="262626"/>
              </a:solidFill>
            </a:endParaRPr>
          </a:p>
          <a:p>
            <a:pPr indent="0" lvl="0" marL="0" rtl="0" algn="l">
              <a:lnSpc>
                <a:spcPct val="200000"/>
              </a:lnSpc>
              <a:spcBef>
                <a:spcPts val="0"/>
              </a:spcBef>
              <a:spcAft>
                <a:spcPts val="0"/>
              </a:spcAft>
              <a:buNone/>
            </a:pPr>
            <a:r>
              <a:t/>
            </a:r>
            <a:endParaRPr sz="2555">
              <a:solidFill>
                <a:srgbClr val="262626"/>
              </a:solidFill>
            </a:endParaRPr>
          </a:p>
          <a:p>
            <a:pPr indent="-378777" lvl="0" marL="457200" rtl="0" algn="l">
              <a:lnSpc>
                <a:spcPct val="200000"/>
              </a:lnSpc>
              <a:spcBef>
                <a:spcPts val="0"/>
              </a:spcBef>
              <a:spcAft>
                <a:spcPts val="0"/>
              </a:spcAft>
              <a:buClr>
                <a:schemeClr val="dk1"/>
              </a:buClr>
              <a:buSzPts val="2365"/>
              <a:buChar char="-"/>
            </a:pPr>
            <a:r>
              <a:rPr lang="en-US" sz="2555">
                <a:solidFill>
                  <a:srgbClr val="262626"/>
                </a:solidFill>
              </a:rPr>
              <a:t>Take advantage of horizontal load balancing with an auto-scaler</a:t>
            </a:r>
            <a:endParaRPr sz="2555">
              <a:solidFill>
                <a:srgbClr val="262626"/>
              </a:solidFill>
            </a:endParaRPr>
          </a:p>
          <a:p>
            <a:pPr indent="0" lvl="0" marL="457200" rtl="0" algn="l">
              <a:lnSpc>
                <a:spcPct val="200000"/>
              </a:lnSpc>
              <a:spcBef>
                <a:spcPts val="0"/>
              </a:spcBef>
              <a:spcAft>
                <a:spcPts val="0"/>
              </a:spcAft>
              <a:buClr>
                <a:schemeClr val="dk1"/>
              </a:buClr>
              <a:buSzPts val="523"/>
              <a:buFont typeface="Arial"/>
              <a:buNone/>
            </a:pPr>
            <a:r>
              <a:t/>
            </a:r>
            <a:endParaRPr sz="2555">
              <a:solidFill>
                <a:srgbClr val="262626"/>
              </a:solidFill>
            </a:endParaRPr>
          </a:p>
          <a:p>
            <a:pPr indent="-378777" lvl="0" marL="457200" rtl="0" algn="l">
              <a:lnSpc>
                <a:spcPct val="200000"/>
              </a:lnSpc>
              <a:spcBef>
                <a:spcPts val="0"/>
              </a:spcBef>
              <a:spcAft>
                <a:spcPts val="0"/>
              </a:spcAft>
              <a:buClr>
                <a:schemeClr val="dk1"/>
              </a:buClr>
              <a:buSzPts val="2365"/>
              <a:buChar char="-"/>
            </a:pPr>
            <a:r>
              <a:rPr lang="en-US" sz="2555">
                <a:solidFill>
                  <a:srgbClr val="262626"/>
                </a:solidFill>
              </a:rPr>
              <a:t>Enable instance recovery via auto-healing containers</a:t>
            </a:r>
            <a:endParaRPr sz="2555">
              <a:solidFill>
                <a:srgbClr val="262626"/>
              </a:solidFill>
            </a:endParaRPr>
          </a:p>
          <a:p>
            <a:pPr indent="0" lvl="0" marL="0" marR="0" rtl="0" algn="l">
              <a:lnSpc>
                <a:spcPct val="90000"/>
              </a:lnSpc>
              <a:spcBef>
                <a:spcPts val="0"/>
              </a:spcBef>
              <a:spcAft>
                <a:spcPts val="0"/>
              </a:spcAft>
              <a:buClr>
                <a:srgbClr val="262626"/>
              </a:buClr>
              <a:buSzPts val="1800"/>
              <a:buFont typeface="Arial"/>
              <a:buNone/>
            </a:pPr>
            <a:r>
              <a:t/>
            </a:r>
            <a:endParaRPr sz="1800">
              <a:solidFill>
                <a:srgbClr val="262626"/>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gf1ca2ccbe8_0_11"/>
          <p:cNvSpPr txBox="1"/>
          <p:nvPr/>
        </p:nvSpPr>
        <p:spPr>
          <a:xfrm>
            <a:off x="383804" y="-163357"/>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4400"/>
              <a:buFont typeface="Arial"/>
              <a:buNone/>
            </a:pPr>
            <a:r>
              <a:rPr b="1" lang="en-US" sz="4400">
                <a:solidFill>
                  <a:schemeClr val="lt1"/>
                </a:solidFill>
              </a:rPr>
              <a:t>Tying it all together</a:t>
            </a:r>
            <a:endParaRPr/>
          </a:p>
        </p:txBody>
      </p:sp>
      <p:sp>
        <p:nvSpPr>
          <p:cNvPr id="126" name="Google Shape;126;gf1ca2ccbe8_0_11"/>
          <p:cNvSpPr txBox="1"/>
          <p:nvPr/>
        </p:nvSpPr>
        <p:spPr>
          <a:xfrm>
            <a:off x="403675" y="933720"/>
            <a:ext cx="10515600" cy="5778000"/>
          </a:xfrm>
          <a:prstGeom prst="rect">
            <a:avLst/>
          </a:prstGeom>
          <a:noFill/>
          <a:ln>
            <a:noFill/>
          </a:ln>
        </p:spPr>
        <p:txBody>
          <a:bodyPr anchorCtr="0" anchor="ctr" bIns="45700" lIns="91425" spcFirstLastPara="1" rIns="91425" wrap="square" tIns="45700">
            <a:normAutofit/>
          </a:bodyPr>
          <a:lstStyle/>
          <a:p>
            <a:pPr indent="-378777" lvl="0" marL="457200" rtl="0" algn="l">
              <a:lnSpc>
                <a:spcPct val="100000"/>
              </a:lnSpc>
              <a:spcBef>
                <a:spcPts val="0"/>
              </a:spcBef>
              <a:spcAft>
                <a:spcPts val="0"/>
              </a:spcAft>
              <a:buClr>
                <a:schemeClr val="dk1"/>
              </a:buClr>
              <a:buSzPts val="2365"/>
              <a:buChar char="-"/>
            </a:pPr>
            <a:r>
              <a:rPr lang="en-US" sz="2555">
                <a:solidFill>
                  <a:srgbClr val="262626"/>
                </a:solidFill>
              </a:rPr>
              <a:t>Build out a </a:t>
            </a:r>
            <a:r>
              <a:rPr lang="en-US" sz="2555">
                <a:solidFill>
                  <a:srgbClr val="262626"/>
                </a:solidFill>
              </a:rPr>
              <a:t>single WebRTC instance to stream a single Movienight session, and add it to a container</a:t>
            </a:r>
            <a:endParaRPr sz="2555">
              <a:solidFill>
                <a:srgbClr val="262626"/>
              </a:solidFill>
            </a:endParaRPr>
          </a:p>
          <a:p>
            <a:pPr indent="0" lvl="0" marL="0" rtl="0" algn="l">
              <a:lnSpc>
                <a:spcPct val="200000"/>
              </a:lnSpc>
              <a:spcBef>
                <a:spcPts val="0"/>
              </a:spcBef>
              <a:spcAft>
                <a:spcPts val="0"/>
              </a:spcAft>
              <a:buNone/>
            </a:pPr>
            <a:r>
              <a:t/>
            </a:r>
            <a:endParaRPr sz="2555">
              <a:solidFill>
                <a:srgbClr val="262626"/>
              </a:solidFill>
            </a:endParaRPr>
          </a:p>
          <a:p>
            <a:pPr indent="-378777" lvl="0" marL="457200" rtl="0" algn="l">
              <a:lnSpc>
                <a:spcPct val="200000"/>
              </a:lnSpc>
              <a:spcBef>
                <a:spcPts val="0"/>
              </a:spcBef>
              <a:spcAft>
                <a:spcPts val="0"/>
              </a:spcAft>
              <a:buClr>
                <a:schemeClr val="dk1"/>
              </a:buClr>
              <a:buSzPts val="2365"/>
              <a:buChar char="-"/>
            </a:pPr>
            <a:r>
              <a:rPr lang="en-US" sz="2555">
                <a:solidFill>
                  <a:srgbClr val="262626"/>
                </a:solidFill>
              </a:rPr>
              <a:t>Build out Kubernetes infra to house container code within a Pod</a:t>
            </a:r>
            <a:endParaRPr sz="2555">
              <a:solidFill>
                <a:srgbClr val="262626"/>
              </a:solidFill>
            </a:endParaRPr>
          </a:p>
          <a:p>
            <a:pPr indent="0" lvl="0" marL="457200" rtl="0" algn="l">
              <a:lnSpc>
                <a:spcPct val="200000"/>
              </a:lnSpc>
              <a:spcBef>
                <a:spcPts val="0"/>
              </a:spcBef>
              <a:spcAft>
                <a:spcPts val="0"/>
              </a:spcAft>
              <a:buNone/>
            </a:pPr>
            <a:r>
              <a:t/>
            </a:r>
            <a:endParaRPr sz="2555">
              <a:solidFill>
                <a:srgbClr val="262626"/>
              </a:solidFill>
            </a:endParaRPr>
          </a:p>
          <a:p>
            <a:pPr indent="-390842" lvl="0" marL="457200" rtl="0" algn="l">
              <a:lnSpc>
                <a:spcPct val="200000"/>
              </a:lnSpc>
              <a:spcBef>
                <a:spcPts val="0"/>
              </a:spcBef>
              <a:spcAft>
                <a:spcPts val="0"/>
              </a:spcAft>
              <a:buClr>
                <a:srgbClr val="262626"/>
              </a:buClr>
              <a:buSzPts val="2555"/>
              <a:buChar char="-"/>
            </a:pPr>
            <a:r>
              <a:rPr lang="en-US" sz="2555">
                <a:solidFill>
                  <a:srgbClr val="262626"/>
                </a:solidFill>
              </a:rPr>
              <a:t>Deploy, scale, and watch away!</a:t>
            </a:r>
            <a:endParaRPr sz="2555">
              <a:solidFill>
                <a:srgbClr val="262626"/>
              </a:solidFill>
            </a:endParaRPr>
          </a:p>
          <a:p>
            <a:pPr indent="0" lvl="0" marL="0" rtl="0" algn="l">
              <a:lnSpc>
                <a:spcPct val="90000"/>
              </a:lnSpc>
              <a:spcBef>
                <a:spcPts val="0"/>
              </a:spcBef>
              <a:spcAft>
                <a:spcPts val="0"/>
              </a:spcAft>
              <a:buClr>
                <a:srgbClr val="262626"/>
              </a:buClr>
              <a:buSzPts val="1800"/>
              <a:buFont typeface="Arial"/>
              <a:buNone/>
            </a:pPr>
            <a:r>
              <a:t/>
            </a:r>
            <a:endParaRPr sz="1800">
              <a:solidFill>
                <a:srgbClr val="262626"/>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f1ca2ccbe8_0_16"/>
          <p:cNvSpPr txBox="1"/>
          <p:nvPr/>
        </p:nvSpPr>
        <p:spPr>
          <a:xfrm>
            <a:off x="383804" y="-163357"/>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4400"/>
              <a:buFont typeface="Arial"/>
              <a:buNone/>
            </a:pPr>
            <a:r>
              <a:rPr b="1" lang="en-US" sz="4400">
                <a:solidFill>
                  <a:schemeClr val="lt1"/>
                </a:solidFill>
              </a:rPr>
              <a:t>Learnings and Takeaways</a:t>
            </a:r>
            <a:endParaRPr/>
          </a:p>
        </p:txBody>
      </p:sp>
      <p:sp>
        <p:nvSpPr>
          <p:cNvPr id="132" name="Google Shape;132;gf1ca2ccbe8_0_16"/>
          <p:cNvSpPr txBox="1"/>
          <p:nvPr/>
        </p:nvSpPr>
        <p:spPr>
          <a:xfrm>
            <a:off x="403675" y="933721"/>
            <a:ext cx="10515600" cy="5623200"/>
          </a:xfrm>
          <a:prstGeom prst="rect">
            <a:avLst/>
          </a:prstGeom>
          <a:noFill/>
          <a:ln>
            <a:noFill/>
          </a:ln>
        </p:spPr>
        <p:txBody>
          <a:bodyPr anchorCtr="0" anchor="ctr" bIns="45700" lIns="91425" spcFirstLastPara="1" rIns="91425" wrap="square" tIns="45700">
            <a:normAutofit/>
          </a:bodyPr>
          <a:lstStyle/>
          <a:p>
            <a:pPr indent="-378777" lvl="0" marL="457200" rtl="0" algn="l">
              <a:lnSpc>
                <a:spcPct val="200000"/>
              </a:lnSpc>
              <a:spcBef>
                <a:spcPts val="0"/>
              </a:spcBef>
              <a:spcAft>
                <a:spcPts val="0"/>
              </a:spcAft>
              <a:buClr>
                <a:schemeClr val="dk1"/>
              </a:buClr>
              <a:buSzPts val="2365"/>
              <a:buChar char="-"/>
            </a:pPr>
            <a:r>
              <a:rPr lang="en-US" sz="2555">
                <a:solidFill>
                  <a:srgbClr val="262626"/>
                </a:solidFill>
              </a:rPr>
              <a:t>Explore a different video streaming protocol/approach</a:t>
            </a:r>
            <a:endParaRPr sz="2555">
              <a:solidFill>
                <a:srgbClr val="262626"/>
              </a:solidFill>
            </a:endParaRPr>
          </a:p>
          <a:p>
            <a:pPr indent="0" lvl="0" marL="457200" rtl="0" algn="l">
              <a:lnSpc>
                <a:spcPct val="200000"/>
              </a:lnSpc>
              <a:spcBef>
                <a:spcPts val="0"/>
              </a:spcBef>
              <a:spcAft>
                <a:spcPts val="0"/>
              </a:spcAft>
              <a:buClr>
                <a:schemeClr val="dk1"/>
              </a:buClr>
              <a:buSzPts val="523"/>
              <a:buFont typeface="Arial"/>
              <a:buNone/>
            </a:pPr>
            <a:r>
              <a:t/>
            </a:r>
            <a:endParaRPr sz="2555">
              <a:solidFill>
                <a:srgbClr val="262626"/>
              </a:solidFill>
            </a:endParaRPr>
          </a:p>
          <a:p>
            <a:pPr indent="-378777" lvl="0" marL="457200" rtl="0" algn="l">
              <a:lnSpc>
                <a:spcPct val="200000"/>
              </a:lnSpc>
              <a:spcBef>
                <a:spcPts val="0"/>
              </a:spcBef>
              <a:spcAft>
                <a:spcPts val="0"/>
              </a:spcAft>
              <a:buClr>
                <a:schemeClr val="dk1"/>
              </a:buClr>
              <a:buSzPts val="2365"/>
              <a:buChar char="-"/>
            </a:pPr>
            <a:r>
              <a:rPr lang="en-US" sz="2555">
                <a:solidFill>
                  <a:srgbClr val="262626"/>
                </a:solidFill>
              </a:rPr>
              <a:t>Explore opportunities with bundled P2P/Video stream</a:t>
            </a:r>
            <a:endParaRPr sz="2555">
              <a:solidFill>
                <a:srgbClr val="262626"/>
              </a:solidFill>
            </a:endParaRPr>
          </a:p>
          <a:p>
            <a:pPr indent="0" lvl="0" marL="457200" rtl="0" algn="l">
              <a:lnSpc>
                <a:spcPct val="200000"/>
              </a:lnSpc>
              <a:spcBef>
                <a:spcPts val="0"/>
              </a:spcBef>
              <a:spcAft>
                <a:spcPts val="0"/>
              </a:spcAft>
              <a:buClr>
                <a:schemeClr val="dk1"/>
              </a:buClr>
              <a:buSzPts val="523"/>
              <a:buFont typeface="Arial"/>
              <a:buNone/>
            </a:pPr>
            <a:r>
              <a:t/>
            </a:r>
            <a:endParaRPr sz="2555">
              <a:solidFill>
                <a:srgbClr val="262626"/>
              </a:solidFill>
            </a:endParaRPr>
          </a:p>
          <a:p>
            <a:pPr indent="-378777" lvl="0" marL="457200" rtl="0" algn="l">
              <a:lnSpc>
                <a:spcPct val="200000"/>
              </a:lnSpc>
              <a:spcBef>
                <a:spcPts val="0"/>
              </a:spcBef>
              <a:spcAft>
                <a:spcPts val="0"/>
              </a:spcAft>
              <a:buClr>
                <a:schemeClr val="dk1"/>
              </a:buClr>
              <a:buSzPts val="2365"/>
              <a:buChar char="-"/>
            </a:pPr>
            <a:r>
              <a:rPr lang="en-US" sz="2555">
                <a:solidFill>
                  <a:srgbClr val="262626"/>
                </a:solidFill>
              </a:rPr>
              <a:t>Play around with different approaches to initial scaling</a:t>
            </a:r>
            <a:endParaRPr sz="2555">
              <a:solidFill>
                <a:srgbClr val="262626"/>
              </a:solidFill>
            </a:endParaRPr>
          </a:p>
          <a:p>
            <a:pPr indent="0" lvl="0" marL="0" marR="0" rtl="0" algn="l">
              <a:lnSpc>
                <a:spcPct val="90000"/>
              </a:lnSpc>
              <a:spcBef>
                <a:spcPts val="0"/>
              </a:spcBef>
              <a:spcAft>
                <a:spcPts val="0"/>
              </a:spcAft>
              <a:buClr>
                <a:srgbClr val="262626"/>
              </a:buClr>
              <a:buSzPts val="1800"/>
              <a:buFont typeface="Arial"/>
              <a:buNone/>
            </a:pPr>
            <a:r>
              <a:t/>
            </a:r>
            <a:endParaRPr sz="1800">
              <a:solidFill>
                <a:srgbClr val="262626"/>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gf7e0f10249_0_2"/>
          <p:cNvPicPr preferRelativeResize="0"/>
          <p:nvPr/>
        </p:nvPicPr>
        <p:blipFill>
          <a:blip r:embed="rId3">
            <a:alphaModFix/>
          </a:blip>
          <a:stretch>
            <a:fillRect/>
          </a:stretch>
        </p:blipFill>
        <p:spPr>
          <a:xfrm>
            <a:off x="1353675" y="1781177"/>
            <a:ext cx="3807598" cy="5076823"/>
          </a:xfrm>
          <a:prstGeom prst="rect">
            <a:avLst/>
          </a:prstGeom>
          <a:noFill/>
          <a:ln>
            <a:noFill/>
          </a:ln>
        </p:spPr>
      </p:pic>
      <p:pic>
        <p:nvPicPr>
          <p:cNvPr id="138" name="Google Shape;138;gf7e0f10249_0_2"/>
          <p:cNvPicPr preferRelativeResize="0"/>
          <p:nvPr/>
        </p:nvPicPr>
        <p:blipFill>
          <a:blip r:embed="rId4">
            <a:alphaModFix/>
          </a:blip>
          <a:stretch>
            <a:fillRect/>
          </a:stretch>
        </p:blipFill>
        <p:spPr>
          <a:xfrm>
            <a:off x="6311825" y="4895276"/>
            <a:ext cx="1494725" cy="1494725"/>
          </a:xfrm>
          <a:prstGeom prst="rect">
            <a:avLst/>
          </a:prstGeom>
          <a:noFill/>
          <a:ln>
            <a:noFill/>
          </a:ln>
        </p:spPr>
      </p:pic>
      <p:sp>
        <p:nvSpPr>
          <p:cNvPr id="139" name="Google Shape;139;gf7e0f10249_0_2"/>
          <p:cNvSpPr txBox="1"/>
          <p:nvPr/>
        </p:nvSpPr>
        <p:spPr>
          <a:xfrm>
            <a:off x="7752900" y="5265538"/>
            <a:ext cx="4259400" cy="75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700"/>
              <a:t>@Rachel_Sheikh</a:t>
            </a:r>
            <a:endParaRPr sz="3700"/>
          </a:p>
        </p:txBody>
      </p:sp>
      <p:sp>
        <p:nvSpPr>
          <p:cNvPr id="140" name="Google Shape;140;gf7e0f10249_0_2"/>
          <p:cNvSpPr txBox="1"/>
          <p:nvPr/>
        </p:nvSpPr>
        <p:spPr>
          <a:xfrm>
            <a:off x="7806550" y="3826650"/>
            <a:ext cx="3000000" cy="75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700">
                <a:solidFill>
                  <a:schemeClr val="dk1"/>
                </a:solidFill>
              </a:rPr>
              <a:t>Q &amp; A</a:t>
            </a:r>
            <a:endParaRPr sz="37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2019-07-29T21:37:05Z</dcterms:created>
  <dc:creator>Alex Contini</dc:creator>
</cp:coreProperties>
</file>